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57" r:id="rId4"/>
    <p:sldId id="273" r:id="rId5"/>
    <p:sldId id="274" r:id="rId6"/>
    <p:sldId id="275" r:id="rId7"/>
    <p:sldId id="305" r:id="rId8"/>
    <p:sldId id="306" r:id="rId9"/>
    <p:sldId id="307" r:id="rId10"/>
    <p:sldId id="302" r:id="rId11"/>
    <p:sldId id="308" r:id="rId12"/>
    <p:sldId id="284" r:id="rId13"/>
    <p:sldId id="262" r:id="rId14"/>
    <p:sldId id="271" r:id="rId15"/>
    <p:sldId id="276" r:id="rId16"/>
    <p:sldId id="309" r:id="rId17"/>
    <p:sldId id="281" r:id="rId18"/>
    <p:sldId id="311" r:id="rId19"/>
    <p:sldId id="258" r:id="rId20"/>
    <p:sldId id="263" r:id="rId21"/>
    <p:sldId id="291" r:id="rId22"/>
    <p:sldId id="292" r:id="rId23"/>
    <p:sldId id="293" r:id="rId24"/>
    <p:sldId id="294" r:id="rId25"/>
    <p:sldId id="296" r:id="rId26"/>
    <p:sldId id="272" r:id="rId27"/>
    <p:sldId id="282" r:id="rId28"/>
    <p:sldId id="298" r:id="rId29"/>
    <p:sldId id="297" r:id="rId30"/>
    <p:sldId id="259" r:id="rId31"/>
    <p:sldId id="310" r:id="rId32"/>
    <p:sldId id="264" r:id="rId33"/>
    <p:sldId id="290" r:id="rId34"/>
    <p:sldId id="299" r:id="rId35"/>
    <p:sldId id="300" r:id="rId36"/>
    <p:sldId id="270" r:id="rId37"/>
    <p:sldId id="301" r:id="rId38"/>
    <p:sldId id="266" r:id="rId39"/>
    <p:sldId id="318" r:id="rId40"/>
    <p:sldId id="303" r:id="rId41"/>
    <p:sldId id="304" r:id="rId42"/>
    <p:sldId id="317" r:id="rId43"/>
    <p:sldId id="267" r:id="rId44"/>
    <p:sldId id="312" r:id="rId45"/>
    <p:sldId id="260" r:id="rId46"/>
    <p:sldId id="269" r:id="rId47"/>
    <p:sldId id="287" r:id="rId48"/>
    <p:sldId id="288" r:id="rId49"/>
    <p:sldId id="289" r:id="rId50"/>
    <p:sldId id="313" r:id="rId51"/>
    <p:sldId id="314" r:id="rId52"/>
    <p:sldId id="315" r:id="rId53"/>
    <p:sldId id="316" r:id="rId54"/>
    <p:sldId id="319" r:id="rId55"/>
    <p:sldId id="28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6C9DA-F182-2E48-B3AB-A4B76AAD8279}" v="7" dt="2023-01-25T00:23:07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273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555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50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08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0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896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46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702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14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00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93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501" y="6035542"/>
            <a:ext cx="917458" cy="9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70902"/>
          </a:xfrm>
        </p:spPr>
        <p:txBody>
          <a:bodyPr>
            <a:normAutofit/>
          </a:bodyPr>
          <a:lstStyle/>
          <a:p>
            <a:r>
              <a:rPr lang="en-US" sz="4800" dirty="0"/>
              <a:t>Functional &amp; clinical application of the 2017 periodontal classification in a general practice setting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Andrew Stevenson D.D.S.</a:t>
            </a:r>
          </a:p>
          <a:p>
            <a:r>
              <a:rPr lang="en-US" sz="1700" dirty="0"/>
              <a:t>Wednesday, January 24,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8A7FD-79A2-09A1-5897-131970B26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5070539"/>
            <a:ext cx="2197353" cy="865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54AAAC-C087-4CBB-CC54-24D71DA1812C}"/>
              </a:ext>
            </a:extLst>
          </p:cNvPr>
          <p:cNvSpPr txBox="1"/>
          <p:nvPr/>
        </p:nvSpPr>
        <p:spPr>
          <a:xfrm>
            <a:off x="133475" y="593652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1-hour course is provided by an approved CE sponsor on a topic relevant to clinical dentistry per IAC 650-25.5.</a:t>
            </a:r>
          </a:p>
        </p:txBody>
      </p:sp>
    </p:spTree>
    <p:extLst>
      <p:ext uri="{BB962C8B-B14F-4D97-AF65-F5344CB8AC3E}">
        <p14:creationId xmlns:p14="http://schemas.microsoft.com/office/powerpoint/2010/main" val="88086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FB2B-F7C6-754A-A630-E4E8DBA0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attachment level (CAL)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BF8C7-DA8F-C542-AA50-55C3F24C7C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Measures the attachment level in relation to a fixed constant, the CEJ.</a:t>
            </a:r>
          </a:p>
          <a:p>
            <a:r>
              <a:rPr lang="en-US" dirty="0"/>
              <a:t>It is a calculation, not a measurement.</a:t>
            </a:r>
          </a:p>
          <a:p>
            <a:r>
              <a:rPr lang="en-US" dirty="0"/>
              <a:t>PD + distance from the gingival margin to the CEJ.</a:t>
            </a:r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1BF72D-AB37-374D-BB22-37ECF6FA27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759" r="43505" b="1241"/>
          <a:stretch/>
        </p:blipFill>
        <p:spPr bwMode="auto">
          <a:xfrm>
            <a:off x="7419789" y="1825625"/>
            <a:ext cx="3284070" cy="40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9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5C641-3BB4-1941-8FEC-5FFF08F1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Tooth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CC5AC-21A2-9045-9AFD-2305D8600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related to occlusal trauma or periodontal disease.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3</a:t>
            </a:r>
          </a:p>
          <a:p>
            <a:r>
              <a:rPr lang="en-US" dirty="0"/>
              <a:t>Not a sign of health or disease status.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101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79B7-9A72-B347-92A7-2878D45F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‘Once </a:t>
            </a:r>
            <a:r>
              <a:rPr lang="en-US" dirty="0" err="1"/>
              <a:t>perio</a:t>
            </a:r>
            <a:r>
              <a:rPr lang="en-US" dirty="0"/>
              <a:t>, always </a:t>
            </a:r>
            <a:r>
              <a:rPr lang="en-US" dirty="0" err="1"/>
              <a:t>perio</a:t>
            </a:r>
            <a:r>
              <a:rPr lang="en-US" dirty="0"/>
              <a:t>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9D20C-4691-F94F-9045-2EB894871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3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09F15D-A679-9C41-BEEA-57506E56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Periodontal health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1EA26-7021-EC4A-8D0E-B796A2E05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CED1-5542-1B49-931D-C4CDC0D1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it use to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06323-971F-C349-AE2C-530389BF8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Healthy gingiva</a:t>
            </a:r>
          </a:p>
        </p:txBody>
      </p:sp>
    </p:spTree>
    <p:extLst>
      <p:ext uri="{BB962C8B-B14F-4D97-AF65-F5344CB8AC3E}">
        <p14:creationId xmlns:p14="http://schemas.microsoft.com/office/powerpoint/2010/main" val="276496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307C-1DF3-384C-B4E5-33F90C27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Periodontal health on an intact periodontium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DAD16-4C53-EE4C-B7B3-368484E7E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Pristine periodontal health</a:t>
            </a:r>
          </a:p>
          <a:p>
            <a:pPr lvl="1"/>
            <a:r>
              <a:rPr lang="en-US" dirty="0"/>
              <a:t>Total absence if clinical signs of inflammation on an intact periodontium.</a:t>
            </a:r>
          </a:p>
          <a:p>
            <a:pPr lvl="1"/>
            <a:r>
              <a:rPr lang="en-US" dirty="0"/>
              <a:t>Unlikely to be observed clinically…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Well-maintained clinical periodontal health</a:t>
            </a:r>
          </a:p>
          <a:p>
            <a:pPr lvl="1"/>
            <a:r>
              <a:rPr lang="en-US" dirty="0"/>
              <a:t>Minimal levels of inflammation on an intact periodontium</a:t>
            </a:r>
          </a:p>
        </p:txBody>
      </p:sp>
    </p:spTree>
    <p:extLst>
      <p:ext uri="{BB962C8B-B14F-4D97-AF65-F5344CB8AC3E}">
        <p14:creationId xmlns:p14="http://schemas.microsoft.com/office/powerpoint/2010/main" val="272038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307C-1DF3-384C-B4E5-33F90C27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Periodontal health on a reduced </a:t>
            </a:r>
            <a:r>
              <a:rPr lang="en-US" dirty="0" err="1"/>
              <a:t>priodontium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DAD16-4C53-EE4C-B7B3-368484E7E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Periodontal disease stability.</a:t>
            </a:r>
          </a:p>
          <a:p>
            <a:pPr lvl="1"/>
            <a:r>
              <a:rPr lang="en-US" dirty="0"/>
              <a:t>Successful treatment of periodontal disease .</a:t>
            </a:r>
          </a:p>
          <a:p>
            <a:pPr lvl="2"/>
            <a:r>
              <a:rPr lang="en-US" dirty="0"/>
              <a:t>Minimal BOP, decreased PDs to ideal, no further destruction.</a:t>
            </a:r>
          </a:p>
          <a:p>
            <a:pPr lvl="1"/>
            <a:r>
              <a:rPr lang="en-US" dirty="0"/>
              <a:t>Modifying factors such as smoking and diabetes are improved.</a:t>
            </a:r>
          </a:p>
          <a:p>
            <a:pPr lvl="1"/>
            <a:endParaRPr lang="en-US" dirty="0"/>
          </a:p>
          <a:p>
            <a:r>
              <a:rPr lang="en-US" dirty="0"/>
              <a:t>Periodontal disease remission/control.</a:t>
            </a:r>
          </a:p>
          <a:p>
            <a:pPr lvl="1"/>
            <a:r>
              <a:rPr lang="en-US" dirty="0"/>
              <a:t>Improvement of periodontitis after treatment.</a:t>
            </a:r>
          </a:p>
          <a:p>
            <a:pPr lvl="2"/>
            <a:r>
              <a:rPr lang="en-US" dirty="0" err="1"/>
              <a:t>BoP</a:t>
            </a:r>
            <a:r>
              <a:rPr lang="en-US" dirty="0"/>
              <a:t> and PDs are reduced, but not to ideal.</a:t>
            </a:r>
          </a:p>
          <a:p>
            <a:pPr lvl="2"/>
            <a:r>
              <a:rPr lang="en-US" dirty="0"/>
              <a:t>Modifying factors such as smoking and diabetes remain unchanged.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21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0EF568-E985-5946-BF04-DB8C3AEE9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528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56822574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04746672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12191563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3292694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6029076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Pristine periodontal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Clinical periodontal health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Periodontal disease stability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Periodontal disease control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521328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Status of periodontium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Intact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Reduced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08843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BoP</a:t>
                      </a:r>
                      <a:endParaRPr lang="en-US" sz="22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Minimal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Minimal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Decreased after treatment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505378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Probing depths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Normal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Normal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Increased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Increased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2221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Modifying factors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Controlled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Controlled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Controlled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 controlled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7896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357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6EEF-7E2F-4B42-8B1E-E962BF2A7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84DFF-EED9-5B45-B451-CC99693B8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9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8A1E0-E999-DA46-BDA2-A297A95A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Gingivitis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07E6C-6BF4-FE4E-8EA9-59438976A6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7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6ED7-B12D-A84A-A641-738496E8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9DEE8-B819-FA4F-9AB6-00406DD5C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Introduce the 2018 case descriptions and criteria from the 2017 World Workshop on the Classification of Periodontal and Peri-implant Diseases and Conditions.</a:t>
            </a:r>
          </a:p>
          <a:p>
            <a:r>
              <a:rPr lang="en-US" dirty="0"/>
              <a:t>Contrast this framework with the previous 1999 diagnostic framework.</a:t>
            </a:r>
          </a:p>
          <a:p>
            <a:r>
              <a:rPr lang="en-US" dirty="0"/>
              <a:t>Focus on clinical application and utility for staff in a general practice setting.</a:t>
            </a:r>
          </a:p>
          <a:p>
            <a:r>
              <a:rPr lang="en-US" dirty="0"/>
              <a:t>Discuss how better identifying disease and disease progression can, and should, impact treatment.</a:t>
            </a:r>
          </a:p>
          <a:p>
            <a:r>
              <a:rPr lang="en-US" dirty="0"/>
              <a:t>Discuss the clinical significant of the ‘once </a:t>
            </a:r>
            <a:r>
              <a:rPr lang="en-US" dirty="0" err="1"/>
              <a:t>perio</a:t>
            </a:r>
            <a:r>
              <a:rPr lang="en-US" dirty="0"/>
              <a:t>, always </a:t>
            </a:r>
            <a:r>
              <a:rPr lang="en-US" dirty="0" err="1"/>
              <a:t>perio</a:t>
            </a:r>
            <a:r>
              <a:rPr lang="en-US" dirty="0"/>
              <a:t>’ consensus.</a:t>
            </a:r>
          </a:p>
          <a:p>
            <a:r>
              <a:rPr lang="en-US" dirty="0"/>
              <a:t>Discuss the clinical significance of routine clinical findings.</a:t>
            </a:r>
          </a:p>
        </p:txBody>
      </p:sp>
    </p:spTree>
    <p:extLst>
      <p:ext uri="{BB962C8B-B14F-4D97-AF65-F5344CB8AC3E}">
        <p14:creationId xmlns:p14="http://schemas.microsoft.com/office/powerpoint/2010/main" val="1108970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63BD-7E29-264A-8120-D7994339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it use to be?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A0C0C5-8985-1B4E-9E33-CE7B5F3BB2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202552"/>
              </p:ext>
            </p:extLst>
          </p:nvPr>
        </p:nvGraphicFramePr>
        <p:xfrm>
          <a:off x="765544" y="1446028"/>
          <a:ext cx="10588257" cy="465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003">
                  <a:extLst>
                    <a:ext uri="{9D8B030D-6E8A-4147-A177-3AD203B41FA5}">
                      <a16:colId xmlns:a16="http://schemas.microsoft.com/office/drawing/2014/main" val="717815567"/>
                    </a:ext>
                  </a:extLst>
                </a:gridCol>
                <a:gridCol w="2633418">
                  <a:extLst>
                    <a:ext uri="{9D8B030D-6E8A-4147-A177-3AD203B41FA5}">
                      <a16:colId xmlns:a16="http://schemas.microsoft.com/office/drawing/2014/main" val="1788418772"/>
                    </a:ext>
                  </a:extLst>
                </a:gridCol>
                <a:gridCol w="2633418">
                  <a:extLst>
                    <a:ext uri="{9D8B030D-6E8A-4147-A177-3AD203B41FA5}">
                      <a16:colId xmlns:a16="http://schemas.microsoft.com/office/drawing/2014/main" val="3283132549"/>
                    </a:ext>
                  </a:extLst>
                </a:gridCol>
                <a:gridCol w="2633418">
                  <a:extLst>
                    <a:ext uri="{9D8B030D-6E8A-4147-A177-3AD203B41FA5}">
                      <a16:colId xmlns:a16="http://schemas.microsoft.com/office/drawing/2014/main" val="1529808594"/>
                    </a:ext>
                  </a:extLst>
                </a:gridCol>
              </a:tblGrid>
              <a:tr h="15523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Localized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Slight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Gingivitis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364555"/>
                  </a:ext>
                </a:extLst>
              </a:tr>
              <a:tr h="77617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87336"/>
                  </a:ext>
                </a:extLst>
              </a:tr>
              <a:tr h="7761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Generalized</a:t>
                      </a:r>
                    </a:p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Chronic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8638"/>
                  </a:ext>
                </a:extLst>
              </a:tr>
              <a:tr h="1552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Severe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591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544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A403E-2505-024A-8E6D-15EB46385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Gingivitis: universal features</a:t>
            </a:r>
            <a:r>
              <a:rPr lang="en-US" b="0" baseline="30000" dirty="0">
                <a:solidFill>
                  <a:schemeClr val="bg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F0423-500D-F14B-A68A-83DACD5F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signs and symptoms of inflammation confined to the free and attached gingiva and do not extend beyond the mucogingival junction.</a:t>
            </a:r>
          </a:p>
          <a:p>
            <a:r>
              <a:rPr lang="en-US" dirty="0"/>
              <a:t>Reversibility of the inflammation by removing the biofilm</a:t>
            </a:r>
          </a:p>
          <a:p>
            <a:r>
              <a:rPr lang="en-US" dirty="0"/>
              <a:t>Presence of plaque burden</a:t>
            </a:r>
          </a:p>
          <a:p>
            <a:r>
              <a:rPr lang="en-US" dirty="0"/>
              <a:t>Intact periodontium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59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5E80-8953-F649-9BA5-25D6DFEA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Gingivitis: clinical findings</a:t>
            </a:r>
            <a:r>
              <a:rPr lang="en-US" b="0" baseline="30000" dirty="0">
                <a:solidFill>
                  <a:schemeClr val="bg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1AE3C-D12D-BE42-99D1-98E20D66B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Erythema</a:t>
            </a:r>
          </a:p>
          <a:p>
            <a:r>
              <a:rPr lang="en-US" dirty="0"/>
              <a:t>Edema</a:t>
            </a:r>
          </a:p>
          <a:p>
            <a:r>
              <a:rPr lang="en-US" dirty="0"/>
              <a:t>Bleeding</a:t>
            </a:r>
          </a:p>
          <a:p>
            <a:r>
              <a:rPr lang="en-US" dirty="0"/>
              <a:t>Tenderness</a:t>
            </a:r>
          </a:p>
          <a:p>
            <a:r>
              <a:rPr lang="en-US" dirty="0"/>
              <a:t>Enlargement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49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6E8B-D305-C349-BAA4-EE69B20C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Gingivitis: radiographic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D87AC-35C3-CF43-BDE9-19FA1D4EC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Generally, no changes radiographically to the periodontium.</a:t>
            </a:r>
          </a:p>
          <a:p>
            <a:pPr lvl="1"/>
            <a:r>
              <a:rPr lang="en-US" dirty="0"/>
              <a:t>Exception is a diagnosis on a reduced periodontium.</a:t>
            </a:r>
          </a:p>
        </p:txBody>
      </p:sp>
    </p:spTree>
    <p:extLst>
      <p:ext uri="{BB962C8B-B14F-4D97-AF65-F5344CB8AC3E}">
        <p14:creationId xmlns:p14="http://schemas.microsoft.com/office/powerpoint/2010/main" val="3948928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A173-C70E-0E45-94E4-1BDF2D63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modifying factors of plaque induced gingivitis</a:t>
            </a:r>
            <a:r>
              <a:rPr lang="en-US" b="0" baseline="30000" dirty="0">
                <a:solidFill>
                  <a:schemeClr val="bg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D669C-3456-9E43-82BD-60ED58BC3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Systemic</a:t>
            </a:r>
          </a:p>
          <a:p>
            <a:pPr lvl="1"/>
            <a:r>
              <a:rPr lang="en-US" dirty="0"/>
              <a:t>Endocrine changes</a:t>
            </a:r>
          </a:p>
          <a:p>
            <a:pPr lvl="2"/>
            <a:r>
              <a:rPr lang="en-US" dirty="0"/>
              <a:t>Oral contraceptives</a:t>
            </a:r>
          </a:p>
          <a:p>
            <a:pPr lvl="2"/>
            <a:r>
              <a:rPr lang="en-US" dirty="0"/>
              <a:t>Puberty</a:t>
            </a:r>
          </a:p>
          <a:p>
            <a:pPr lvl="2"/>
            <a:r>
              <a:rPr lang="en-US" dirty="0"/>
              <a:t>Pregnancy</a:t>
            </a:r>
          </a:p>
          <a:p>
            <a:pPr lvl="1"/>
            <a:r>
              <a:rPr lang="en-US" dirty="0"/>
              <a:t>Hyperglycemia</a:t>
            </a:r>
          </a:p>
          <a:p>
            <a:pPr lvl="1"/>
            <a:r>
              <a:rPr lang="en-US" dirty="0"/>
              <a:t>Leukemia</a:t>
            </a:r>
          </a:p>
          <a:p>
            <a:pPr lvl="1"/>
            <a:r>
              <a:rPr lang="en-US" dirty="0"/>
              <a:t>Smoking</a:t>
            </a:r>
          </a:p>
          <a:p>
            <a:pPr lvl="1"/>
            <a:r>
              <a:rPr lang="en-US" dirty="0"/>
              <a:t>Malnutrition</a:t>
            </a:r>
          </a:p>
          <a:p>
            <a:r>
              <a:rPr lang="en-US" dirty="0"/>
              <a:t>Oral</a:t>
            </a:r>
          </a:p>
          <a:p>
            <a:pPr lvl="1"/>
            <a:r>
              <a:rPr lang="en-US" dirty="0"/>
              <a:t>Xerostomia</a:t>
            </a:r>
          </a:p>
          <a:p>
            <a:pPr lvl="1"/>
            <a:r>
              <a:rPr lang="en-US" dirty="0"/>
              <a:t>Subgingival restoration margins</a:t>
            </a:r>
          </a:p>
          <a:p>
            <a:r>
              <a:rPr lang="en-US" dirty="0"/>
              <a:t>Medication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35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714C-A7FA-5A45-9BE6-7A8F07EE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>”It is plausible that, since gingival inflammation is a ubiquitous and endemic finding in children and adults worldwide and destruction of the the periodontal attachment apparatus is associated with only a select number of inflamed gingival sites and since this is generally not a painful or functionally destructive state resulting in loss of function, gingival inflammation may not be a disease but a variant of health.” </a:t>
            </a:r>
            <a:r>
              <a:rPr lang="en-US" sz="3200" b="0" baseline="30000" dirty="0">
                <a:solidFill>
                  <a:schemeClr val="bg2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04674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14081-93CB-254C-930F-887AA677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 now?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CC2E9-6BF9-EF49-B682-50D32B5A0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Localized</a:t>
            </a:r>
            <a:endParaRPr lang="en-US" dirty="0"/>
          </a:p>
          <a:p>
            <a:pPr fontAlgn="ctr"/>
            <a:r>
              <a:rPr lang="en-US" b="1" dirty="0"/>
              <a:t>Slight</a:t>
            </a:r>
            <a:endParaRPr lang="en-US" dirty="0"/>
          </a:p>
          <a:p>
            <a:pPr fontAlgn="ctr"/>
            <a:r>
              <a:rPr lang="en-US" b="1" dirty="0"/>
              <a:t>Gingivitis</a:t>
            </a:r>
            <a:endParaRPr lang="en-US" dirty="0"/>
          </a:p>
          <a:p>
            <a:pPr fontAlgn="ctr"/>
            <a:r>
              <a:rPr lang="en-US" b="1" dirty="0"/>
              <a:t>Moderate</a:t>
            </a:r>
            <a:endParaRPr lang="en-US" dirty="0"/>
          </a:p>
          <a:p>
            <a:r>
              <a:rPr lang="en-US" b="1" dirty="0"/>
              <a:t>Generalized</a:t>
            </a:r>
            <a:endParaRPr lang="en-US" dirty="0"/>
          </a:p>
          <a:p>
            <a:pPr fontAlgn="ctr"/>
            <a:r>
              <a:rPr lang="en-US" b="1" dirty="0"/>
              <a:t>Severe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FBBCD7D-C788-FA4F-9DB2-545879F97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085178"/>
              </p:ext>
            </p:extLst>
          </p:nvPr>
        </p:nvGraphicFramePr>
        <p:xfrm>
          <a:off x="765544" y="1446028"/>
          <a:ext cx="10588256" cy="469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856">
                  <a:extLst>
                    <a:ext uri="{9D8B030D-6E8A-4147-A177-3AD203B41FA5}">
                      <a16:colId xmlns:a16="http://schemas.microsoft.com/office/drawing/2014/main" val="71781556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8841877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29808594"/>
                    </a:ext>
                  </a:extLst>
                </a:gridCol>
              </a:tblGrid>
              <a:tr h="11734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Localized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(&lt;30% of teeth)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Slight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(minor color change, no surface change)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Gingivitis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364555"/>
                  </a:ext>
                </a:extLst>
              </a:tr>
              <a:tr h="5867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Moderate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(bleeding on probing, redness, edema)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287336"/>
                  </a:ext>
                </a:extLst>
              </a:tr>
              <a:tr h="5867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Generalized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(&gt;30% of teeth)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98638"/>
                  </a:ext>
                </a:extLst>
              </a:tr>
              <a:tr h="117348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Severe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(bleeding on touching, overt redness and edema)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591826"/>
                  </a:ext>
                </a:extLst>
              </a:tr>
              <a:tr h="11734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Incipient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(few sites with mild redness, inflammation, and delayed bleeding)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98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87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D27B-D37B-CE45-BF8D-A2BD5922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Incipient gingivitis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1F341-DFBF-774E-8B88-383AD1D11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“Only a few sites are affected by mild inflammation, expressed as mild redness and/or a delayed and broken line of bleeding, rather than edema or an immediate, unbroken line of bleeding on probing”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Seemingly </a:t>
            </a:r>
            <a:r>
              <a:rPr lang="en-US" dirty="0" err="1"/>
              <a:t>synomous</a:t>
            </a:r>
            <a:r>
              <a:rPr lang="en-US" dirty="0"/>
              <a:t> with </a:t>
            </a:r>
            <a:r>
              <a:rPr lang="en-US" i="1" dirty="0"/>
              <a:t>clinical periodontal health</a:t>
            </a:r>
            <a:r>
              <a:rPr lang="en-US" i="1" baseline="30000" dirty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157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6EEF-7E2F-4B42-8B1E-E962BF2A7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84DFF-EED9-5B45-B451-CC99693B8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48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714C-A7FA-5A45-9BE6-7A8F07EE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>”…gingival inflammation may be a sufficient cause for destruction of the periodontium but insufficient on its own to cause the disease in all people.” </a:t>
            </a:r>
            <a:r>
              <a:rPr lang="en-US" sz="3200" b="0" baseline="30000" dirty="0">
                <a:solidFill>
                  <a:schemeClr val="bg2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515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2DBCC0-D231-D643-9223-DE5EE485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59220"/>
            <a:ext cx="10515600" cy="538007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November of 2017, the American Academy of Periodontology and the European Federation of Periodontology held a joint workshop. They split into four groups that each tackled a single issue and reported their findings as a series of papers in 2018.</a:t>
            </a:r>
          </a:p>
        </p:txBody>
      </p:sp>
    </p:spTree>
    <p:extLst>
      <p:ext uri="{BB962C8B-B14F-4D97-AF65-F5344CB8AC3E}">
        <p14:creationId xmlns:p14="http://schemas.microsoft.com/office/powerpoint/2010/main" val="587769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D9FA-C44D-3946-84C4-2B7FD7AF2A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Periodontitis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EBEF60-DA79-3B4D-A80A-23ADE90480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6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878C1-DF83-8C48-8083-8F00AD3E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forms</a:t>
            </a:r>
            <a:r>
              <a:rPr lang="en-US" b="0" baseline="30000" dirty="0">
                <a:solidFill>
                  <a:schemeClr val="bg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E18F3-7384-2E44-BC21-1FBF34E0E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Necrotizing periodontitis</a:t>
            </a:r>
          </a:p>
          <a:p>
            <a:r>
              <a:rPr lang="en-US" dirty="0"/>
              <a:t>Periodontitis as a manifestation of systemic disease</a:t>
            </a:r>
          </a:p>
          <a:p>
            <a:r>
              <a:rPr lang="en-US" dirty="0"/>
              <a:t>Periodontitis</a:t>
            </a:r>
          </a:p>
        </p:txBody>
      </p:sp>
    </p:spTree>
    <p:extLst>
      <p:ext uri="{BB962C8B-B14F-4D97-AF65-F5344CB8AC3E}">
        <p14:creationId xmlns:p14="http://schemas.microsoft.com/office/powerpoint/2010/main" val="3725069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63BD-7E29-264A-8120-D7994339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it use to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B19A8-3378-5949-B6CC-6A1F7D7BA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Extent, severity, &amp; pattern of disease</a:t>
            </a:r>
          </a:p>
          <a:p>
            <a:pPr lvl="1"/>
            <a:r>
              <a:rPr lang="en-US" dirty="0"/>
              <a:t>Generalized, moderate, chronic periodontitis</a:t>
            </a:r>
          </a:p>
          <a:p>
            <a:pPr lvl="1"/>
            <a:r>
              <a:rPr lang="en-US" dirty="0"/>
              <a:t>Localized, severe, aggressive periodontitis</a:t>
            </a:r>
          </a:p>
        </p:txBody>
      </p:sp>
    </p:spTree>
    <p:extLst>
      <p:ext uri="{BB962C8B-B14F-4D97-AF65-F5344CB8AC3E}">
        <p14:creationId xmlns:p14="http://schemas.microsoft.com/office/powerpoint/2010/main" val="2479196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3CB0-A576-1F4E-BEB8-4C7B7A3B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Periodontitis: case definition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C6E57-5D75-DC41-B930-E4AE2C608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attachment loss of ≥2 non-adjacent teeth</a:t>
            </a:r>
          </a:p>
          <a:p>
            <a:pPr marL="0" indent="0">
              <a:buNone/>
            </a:pPr>
            <a:r>
              <a:rPr lang="en-US" dirty="0"/>
              <a:t>-OR-</a:t>
            </a:r>
          </a:p>
          <a:p>
            <a:r>
              <a:rPr lang="en-US" dirty="0"/>
              <a:t>Clinical attachment loss of ≤ 3mm with pocketing &gt;3mm present at ≥2 teeth.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81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6C1C-EAD2-DC4D-9648-2D5BDCDDC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Periodontitis: clinical findings</a:t>
            </a:r>
            <a:r>
              <a:rPr lang="en-US" b="0" baseline="30000" dirty="0">
                <a:solidFill>
                  <a:schemeClr val="bg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A4AF0-2D8B-3A42-9A9D-217131C9B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 of periodontal tissue support (bone) due to inflammation.</a:t>
            </a:r>
          </a:p>
          <a:p>
            <a:r>
              <a:rPr lang="en-US" dirty="0"/>
              <a:t>Clinically described as:</a:t>
            </a:r>
          </a:p>
          <a:p>
            <a:pPr lvl="1"/>
            <a:r>
              <a:rPr lang="en-US" dirty="0"/>
              <a:t>High number of sites with BOP. </a:t>
            </a:r>
          </a:p>
          <a:p>
            <a:pPr lvl="1"/>
            <a:r>
              <a:rPr lang="en-US" dirty="0"/>
              <a:t>High number of sites with CAL of ≥3mm</a:t>
            </a:r>
          </a:p>
          <a:p>
            <a:pPr lvl="2"/>
            <a:r>
              <a:rPr lang="en-US" dirty="0"/>
              <a:t>Generally means a high number of sites with PDs ≥ 4mm.</a:t>
            </a:r>
          </a:p>
        </p:txBody>
      </p:sp>
    </p:spTree>
    <p:extLst>
      <p:ext uri="{BB962C8B-B14F-4D97-AF65-F5344CB8AC3E}">
        <p14:creationId xmlns:p14="http://schemas.microsoft.com/office/powerpoint/2010/main" val="2831032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9CFF-8763-1E49-89CA-7A11DE95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Periodontitis: radiographic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12BF7-9E5E-754E-AB98-6D053BBFA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Alveolar bone loss (secondary feature).</a:t>
            </a:r>
          </a:p>
        </p:txBody>
      </p:sp>
    </p:spTree>
    <p:extLst>
      <p:ext uri="{BB962C8B-B14F-4D97-AF65-F5344CB8AC3E}">
        <p14:creationId xmlns:p14="http://schemas.microsoft.com/office/powerpoint/2010/main" val="1953581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C1C9-074A-E44D-A33C-12BC822A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now?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A659A2-1599-324D-9F40-3AD93960D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537127"/>
              </p:ext>
            </p:extLst>
          </p:nvPr>
        </p:nvGraphicFramePr>
        <p:xfrm>
          <a:off x="838200" y="1825624"/>
          <a:ext cx="10515600" cy="465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58452394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3778822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8250164"/>
                    </a:ext>
                  </a:extLst>
                </a:gridCol>
              </a:tblGrid>
              <a:tr h="1369114">
                <a:tc>
                  <a:txBody>
                    <a:bodyPr/>
                    <a:lstStyle/>
                    <a:p>
                      <a:pPr algn="ctr"/>
                      <a:r>
                        <a:rPr lang="en-US" sz="5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Grade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0565604"/>
                  </a:ext>
                </a:extLst>
              </a:tr>
              <a:tr h="136911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Assessment of number and location of sites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Denotes the severity and management complexity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Assessment of rate of progression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005061"/>
                  </a:ext>
                </a:extLst>
              </a:tr>
              <a:tr h="136911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Where is it?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Where are we?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Where are we going?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9361952"/>
                  </a:ext>
                </a:extLst>
              </a:tr>
            </a:tbl>
          </a:graphicData>
        </a:graphic>
      </p:graphicFrame>
      <p:pic>
        <p:nvPicPr>
          <p:cNvPr id="6" name="Graphic 5" descr="Add">
            <a:extLst>
              <a:ext uri="{FF2B5EF4-FFF2-40B4-BE49-F238E27FC236}">
                <a16:creationId xmlns:a16="http://schemas.microsoft.com/office/drawing/2014/main" id="{3BCD8EF0-66CE-7046-9668-B1B38535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4691" y="2198593"/>
            <a:ext cx="673293" cy="673293"/>
          </a:xfrm>
          <a:prstGeom prst="rect">
            <a:avLst/>
          </a:prstGeom>
        </p:spPr>
      </p:pic>
      <p:pic>
        <p:nvPicPr>
          <p:cNvPr id="7" name="Graphic 6" descr="Add">
            <a:extLst>
              <a:ext uri="{FF2B5EF4-FFF2-40B4-BE49-F238E27FC236}">
                <a16:creationId xmlns:a16="http://schemas.microsoft.com/office/drawing/2014/main" id="{DAD78824-9926-2D4D-9A48-BD0C70581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2228" y="2199061"/>
            <a:ext cx="673293" cy="67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7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6EFD-F921-9043-B76A-1B7D5AFB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periodontal disease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99C5D-9D63-434C-8E48-060CE603E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Stage 1</a:t>
            </a:r>
          </a:p>
          <a:p>
            <a:pPr lvl="1"/>
            <a:r>
              <a:rPr lang="en-US" dirty="0"/>
              <a:t>Border between gingivitis and periodontitis. Early stages of attachment loss.</a:t>
            </a:r>
          </a:p>
          <a:p>
            <a:r>
              <a:rPr lang="en-US" dirty="0"/>
              <a:t>Stage 2</a:t>
            </a:r>
          </a:p>
          <a:p>
            <a:pPr lvl="1"/>
            <a:r>
              <a:rPr lang="en-US" dirty="0"/>
              <a:t>Established periodontitis. </a:t>
            </a:r>
          </a:p>
          <a:p>
            <a:r>
              <a:rPr lang="en-US" dirty="0"/>
              <a:t>Stage 3</a:t>
            </a:r>
          </a:p>
          <a:p>
            <a:pPr lvl="1"/>
            <a:r>
              <a:rPr lang="en-US" dirty="0"/>
              <a:t>Significant damage has occurred. At risk of loosing teeth. Periodontal lesions extend to halfway down the tooth.</a:t>
            </a:r>
          </a:p>
          <a:p>
            <a:r>
              <a:rPr lang="en-US" dirty="0"/>
              <a:t>Stage 4</a:t>
            </a:r>
          </a:p>
          <a:p>
            <a:pPr lvl="1"/>
            <a:r>
              <a:rPr lang="en-US" dirty="0"/>
              <a:t>Considerable damage has occurred. At risk of loosing many or all teeth.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34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9D8B-D189-B448-ABAF-4E490A85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C904A0-CEFE-7D49-A7F7-0C4D845BD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19101"/>
            <a:ext cx="12073467" cy="9329498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8A9F3F-7B35-3844-9845-27DC1D0F7549}"/>
              </a:ext>
            </a:extLst>
          </p:cNvPr>
          <p:cNvSpPr/>
          <p:nvPr/>
        </p:nvSpPr>
        <p:spPr>
          <a:xfrm>
            <a:off x="3394364" y="1884218"/>
            <a:ext cx="3616036" cy="3879273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5F78F0-D3C1-6C41-B62A-EA35BB82C348}"/>
              </a:ext>
            </a:extLst>
          </p:cNvPr>
          <p:cNvSpPr/>
          <p:nvPr/>
        </p:nvSpPr>
        <p:spPr>
          <a:xfrm>
            <a:off x="7010400" y="1884218"/>
            <a:ext cx="2091070" cy="3879273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46A7E6-EE1D-7940-A8DE-9B44CDA633EF}"/>
              </a:ext>
            </a:extLst>
          </p:cNvPr>
          <p:cNvSpPr/>
          <p:nvPr/>
        </p:nvSpPr>
        <p:spPr>
          <a:xfrm>
            <a:off x="9101470" y="1884218"/>
            <a:ext cx="2971997" cy="3879273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Severe</a:t>
            </a:r>
          </a:p>
        </p:txBody>
      </p:sp>
    </p:spTree>
    <p:extLst>
      <p:ext uri="{BB962C8B-B14F-4D97-AF65-F5344CB8AC3E}">
        <p14:creationId xmlns:p14="http://schemas.microsoft.com/office/powerpoint/2010/main" val="42868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1458-5D6D-6A49-95B0-FFC0CBA5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and extent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25C88-841C-E64E-92BB-9324AFAC1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Localized</a:t>
            </a:r>
          </a:p>
          <a:p>
            <a:pPr lvl="1"/>
            <a:r>
              <a:rPr lang="en-US" dirty="0"/>
              <a:t>≤30% of sites in the mouth.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Generalized</a:t>
            </a:r>
          </a:p>
          <a:p>
            <a:pPr lvl="1"/>
            <a:r>
              <a:rPr lang="en-US" dirty="0"/>
              <a:t>≥30% of sites in the mouth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Molar-incisor pattern</a:t>
            </a:r>
          </a:p>
          <a:p>
            <a:pPr lvl="1"/>
            <a:r>
              <a:rPr lang="en-US" dirty="0"/>
              <a:t>Characterized by vertical defects on the first molars and anterior teeth, particularly in the mandible. (Previously in the realm of aggressive or juvenile periodontitis.)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7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8A2356-959C-1943-8D5A-19077E9FA1C0}"/>
              </a:ext>
            </a:extLst>
          </p:cNvPr>
          <p:cNvSpPr/>
          <p:nvPr/>
        </p:nvSpPr>
        <p:spPr>
          <a:xfrm>
            <a:off x="838198" y="258800"/>
            <a:ext cx="502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Workgroup 1</a:t>
            </a:r>
          </a:p>
          <a:p>
            <a:pPr algn="ctr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&amp; gingivitis</a:t>
            </a:r>
            <a:endParaRPr lang="en-US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1D90CB-75CE-8D43-A967-03745213FB95}"/>
              </a:ext>
            </a:extLst>
          </p:cNvPr>
          <p:cNvSpPr/>
          <p:nvPr/>
        </p:nvSpPr>
        <p:spPr>
          <a:xfrm>
            <a:off x="6324600" y="258800"/>
            <a:ext cx="502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Workgroup 2</a:t>
            </a:r>
          </a:p>
          <a:p>
            <a:pPr algn="ctr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Periodontitis</a:t>
            </a:r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9DB4BB-C10F-3D49-9517-61DEB105EE30}"/>
              </a:ext>
            </a:extLst>
          </p:cNvPr>
          <p:cNvSpPr/>
          <p:nvPr/>
        </p:nvSpPr>
        <p:spPr>
          <a:xfrm>
            <a:off x="838198" y="3322675"/>
            <a:ext cx="502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Workgroup 3</a:t>
            </a:r>
          </a:p>
          <a:p>
            <a:pPr algn="ctr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Periodontal manifestations of systemic diseases and developmental and acquired conditions</a:t>
            </a:r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2462A9-9E74-3241-9372-433E250480DB}"/>
              </a:ext>
            </a:extLst>
          </p:cNvPr>
          <p:cNvSpPr/>
          <p:nvPr/>
        </p:nvSpPr>
        <p:spPr>
          <a:xfrm>
            <a:off x="6324600" y="3322675"/>
            <a:ext cx="502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Workgroup 4</a:t>
            </a:r>
          </a:p>
          <a:p>
            <a:pPr algn="ctr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Peri-implant diseases and conditions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71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5ACA0-643A-0044-8A61-806DA4FC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periodontal disease</a:t>
            </a:r>
            <a:r>
              <a:rPr lang="en-US" b="0" baseline="30000" dirty="0">
                <a:solidFill>
                  <a:schemeClr val="bg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2B23B-003C-6B42-8D50-F8FBE7BDA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 A</a:t>
            </a:r>
          </a:p>
          <a:p>
            <a:pPr lvl="1"/>
            <a:r>
              <a:rPr lang="en-US" dirty="0"/>
              <a:t>Slow rate of progression</a:t>
            </a:r>
          </a:p>
          <a:p>
            <a:r>
              <a:rPr lang="en-US" dirty="0"/>
              <a:t>Grade B</a:t>
            </a:r>
          </a:p>
          <a:p>
            <a:pPr lvl="1"/>
            <a:r>
              <a:rPr lang="en-US" dirty="0"/>
              <a:t>Moderate rate of progression</a:t>
            </a:r>
          </a:p>
          <a:p>
            <a:r>
              <a:rPr lang="en-US" dirty="0"/>
              <a:t>Grade C</a:t>
            </a:r>
          </a:p>
          <a:p>
            <a:pPr lvl="1"/>
            <a:r>
              <a:rPr lang="en-US" dirty="0"/>
              <a:t>Rapid rate of progression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80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839D-876F-E544-9EBC-A7B93818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modifiers</a:t>
            </a:r>
            <a:r>
              <a:rPr lang="en-US" b="0" baseline="30000" dirty="0">
                <a:solidFill>
                  <a:schemeClr val="bg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6E1E6-FDCB-BD4A-832E-1B88B5B9A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Smoking</a:t>
            </a:r>
          </a:p>
          <a:p>
            <a:pPr lvl="1"/>
            <a:r>
              <a:rPr lang="en-US" dirty="0"/>
              <a:t>Smoking &lt; 10 cigarettes per day automatically qualifies for Grade B</a:t>
            </a:r>
          </a:p>
          <a:p>
            <a:pPr lvl="1"/>
            <a:r>
              <a:rPr lang="en-US" dirty="0"/>
              <a:t>Smoking ≥ 10 cigarettes per day automatically qualifies for Grade C</a:t>
            </a:r>
          </a:p>
          <a:p>
            <a:pPr lvl="1"/>
            <a:endParaRPr lang="en-US" dirty="0"/>
          </a:p>
          <a:p>
            <a:r>
              <a:rPr lang="en-US" dirty="0"/>
              <a:t>Diabetes</a:t>
            </a:r>
          </a:p>
          <a:p>
            <a:pPr lvl="1"/>
            <a:r>
              <a:rPr lang="en-US" dirty="0"/>
              <a:t>Diagnosis of diabetes with HbA1c &lt; 7.0% automatically qualifies for Grade B</a:t>
            </a:r>
          </a:p>
          <a:p>
            <a:pPr lvl="1"/>
            <a:r>
              <a:rPr lang="en-US" dirty="0"/>
              <a:t>Diagnosis of diabetes with HbA1c ≥ 7.0% automatically qualified for Grade C.</a:t>
            </a:r>
          </a:p>
        </p:txBody>
      </p:sp>
    </p:spTree>
    <p:extLst>
      <p:ext uri="{BB962C8B-B14F-4D97-AF65-F5344CB8AC3E}">
        <p14:creationId xmlns:p14="http://schemas.microsoft.com/office/powerpoint/2010/main" val="1498869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B456D-9D32-C449-82F5-69B0B77AF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" t="17315" r="618" b="20683"/>
          <a:stretch/>
        </p:blipFill>
        <p:spPr>
          <a:xfrm>
            <a:off x="0" y="178130"/>
            <a:ext cx="12185502" cy="5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8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4971B0-A8CC-D348-AB8C-E6A971794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97441"/>
              </p:ext>
            </p:extLst>
          </p:nvPr>
        </p:nvGraphicFramePr>
        <p:xfrm>
          <a:off x="148856" y="191387"/>
          <a:ext cx="12043144" cy="6666615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010786">
                  <a:extLst>
                    <a:ext uri="{9D8B030D-6E8A-4147-A177-3AD203B41FA5}">
                      <a16:colId xmlns:a16="http://schemas.microsoft.com/office/drawing/2014/main" val="453268275"/>
                    </a:ext>
                  </a:extLst>
                </a:gridCol>
                <a:gridCol w="3010786">
                  <a:extLst>
                    <a:ext uri="{9D8B030D-6E8A-4147-A177-3AD203B41FA5}">
                      <a16:colId xmlns:a16="http://schemas.microsoft.com/office/drawing/2014/main" val="4031352111"/>
                    </a:ext>
                  </a:extLst>
                </a:gridCol>
                <a:gridCol w="3010786">
                  <a:extLst>
                    <a:ext uri="{9D8B030D-6E8A-4147-A177-3AD203B41FA5}">
                      <a16:colId xmlns:a16="http://schemas.microsoft.com/office/drawing/2014/main" val="1824431991"/>
                    </a:ext>
                  </a:extLst>
                </a:gridCol>
                <a:gridCol w="3010786">
                  <a:extLst>
                    <a:ext uri="{9D8B030D-6E8A-4147-A177-3AD203B41FA5}">
                      <a16:colId xmlns:a16="http://schemas.microsoft.com/office/drawing/2014/main" val="397965918"/>
                    </a:ext>
                  </a:extLst>
                </a:gridCol>
              </a:tblGrid>
              <a:tr h="1454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Stage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Localized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Grade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Periodontitis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472816"/>
                  </a:ext>
                </a:extLst>
              </a:tr>
              <a:tr h="484688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Stage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958743"/>
                  </a:ext>
                </a:extLst>
              </a:tr>
              <a:tr h="9693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Generalized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Grade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951596"/>
                  </a:ext>
                </a:extLst>
              </a:tr>
              <a:tr h="969376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Stage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947241"/>
                  </a:ext>
                </a:extLst>
              </a:tr>
              <a:tr h="133504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Molar-incisor pattern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Grade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752118"/>
                  </a:ext>
                </a:extLst>
              </a:tr>
              <a:tr h="1454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Stage 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923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774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6EEF-7E2F-4B42-8B1E-E962BF2A7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84DFF-EED9-5B45-B451-CC99693B8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99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4137-92CC-954B-884A-BF1A52484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Dental implants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62245-BF1A-E647-8E16-2E194059B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86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20F5-02AB-7947-A4D3-66942949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Peri-implant diseases</a:t>
            </a:r>
            <a:r>
              <a:rPr lang="en-US" b="0" baseline="30000" dirty="0">
                <a:solidFill>
                  <a:schemeClr val="bg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D17FB-7054-B944-9000-DA2F98933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Peri-implant health</a:t>
            </a:r>
          </a:p>
          <a:p>
            <a:r>
              <a:rPr lang="en-US" dirty="0"/>
              <a:t>Peri-implant mucositis</a:t>
            </a:r>
          </a:p>
          <a:p>
            <a:r>
              <a:rPr lang="en-US" dirty="0"/>
              <a:t>Peri-implantitis </a:t>
            </a:r>
          </a:p>
        </p:txBody>
      </p:sp>
    </p:spTree>
    <p:extLst>
      <p:ext uri="{BB962C8B-B14F-4D97-AF65-F5344CB8AC3E}">
        <p14:creationId xmlns:p14="http://schemas.microsoft.com/office/powerpoint/2010/main" val="2695598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C1357-672E-3445-943C-894D88CA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Peri-implant health</a:t>
            </a:r>
            <a:r>
              <a:rPr lang="en-US" b="0" baseline="30000" dirty="0">
                <a:solidFill>
                  <a:schemeClr val="bg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FEC68-788B-CE45-871B-B700FED04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findings: no visual signs of inflammation or BOP</a:t>
            </a:r>
          </a:p>
          <a:p>
            <a:r>
              <a:rPr lang="en-US" dirty="0"/>
              <a:t>Probing: not a good indicator.</a:t>
            </a:r>
          </a:p>
          <a:p>
            <a:r>
              <a:rPr lang="en-US" dirty="0"/>
              <a:t>Radiographic findings: not a good indicator unless serial. If serial, no bone loss.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590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3369D-48DD-334E-A524-E967A990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Peri-implant mucositis</a:t>
            </a:r>
            <a:r>
              <a:rPr lang="en-US" b="0" baseline="30000" dirty="0">
                <a:solidFill>
                  <a:schemeClr val="bg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46B7C-39E1-F447-A6E2-0C8411CE0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Synonymous with gingivitis around an implant.</a:t>
            </a:r>
          </a:p>
          <a:p>
            <a:r>
              <a:rPr lang="en-US" dirty="0"/>
              <a:t>Clinical findings: bleeding on probing.</a:t>
            </a:r>
          </a:p>
          <a:p>
            <a:r>
              <a:rPr lang="en-US" dirty="0"/>
              <a:t>Probing: not a good indicator.</a:t>
            </a:r>
          </a:p>
          <a:p>
            <a:r>
              <a:rPr lang="en-US" dirty="0"/>
              <a:t>Radiographic findings: Radiographic findings: not a good indicator unless serial. If serial, no bone loss.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77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C8B7-B832-E248-AE95-BAABCD66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Peri-implantitis</a:t>
            </a:r>
            <a:r>
              <a:rPr lang="en-US" b="0" baseline="30000" dirty="0">
                <a:solidFill>
                  <a:schemeClr val="bg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CF9DE-756C-2241-BFAB-F7BFB787C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Synonymous with periodontitis around an implant</a:t>
            </a:r>
          </a:p>
          <a:p>
            <a:r>
              <a:rPr lang="en-US" dirty="0"/>
              <a:t>Clinical findings: Bleeding on probing. Poor plaque control.</a:t>
            </a:r>
          </a:p>
          <a:p>
            <a:r>
              <a:rPr lang="en-US" dirty="0"/>
              <a:t>Probing: not a good indicator.</a:t>
            </a:r>
          </a:p>
          <a:p>
            <a:r>
              <a:rPr lang="en-US" dirty="0"/>
              <a:t>Radiographic findings: Radiographic findings: not a good indicator unless serial. If serial, bone loss would be present.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9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FD84A-C5B4-AA49-820F-65FCC747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921"/>
            <a:ext cx="10515600" cy="514615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The final result was an academic feat, with ongoing debate and without consensus; not even the individual workgroups agreed with one another.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A3AD7-5899-725F-D73A-6EF97121CC87}"/>
              </a:ext>
            </a:extLst>
          </p:cNvPr>
          <p:cNvSpPr txBox="1"/>
          <p:nvPr/>
        </p:nvSpPr>
        <p:spPr>
          <a:xfrm>
            <a:off x="5423339" y="5417304"/>
            <a:ext cx="7756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…This is still true in 2023…</a:t>
            </a:r>
          </a:p>
        </p:txBody>
      </p:sp>
    </p:spTree>
    <p:extLst>
      <p:ext uri="{BB962C8B-B14F-4D97-AF65-F5344CB8AC3E}">
        <p14:creationId xmlns:p14="http://schemas.microsoft.com/office/powerpoint/2010/main" val="8472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6EEF-7E2F-4B42-8B1E-E962BF2A7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84DFF-EED9-5B45-B451-CC99693B8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122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EE3A-80CB-304B-BCF6-D57B92A0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3F968-1D37-7B44-B1F0-565136C33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025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431B-970E-A144-9A62-B4236D2C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Recession facts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26CF6-1676-9741-900B-DA2973DB7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Prevalent, and increases with age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5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≥88% of individuals over the age of 65 report recession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5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Unknown etiology, but there are predisposing factors: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5</a:t>
            </a:r>
          </a:p>
          <a:p>
            <a:pPr lvl="1"/>
            <a:r>
              <a:rPr lang="en-US" dirty="0"/>
              <a:t>Periodontal biotype</a:t>
            </a:r>
          </a:p>
          <a:p>
            <a:pPr lvl="1"/>
            <a:r>
              <a:rPr lang="en-US" dirty="0"/>
              <a:t>Toothbrushing </a:t>
            </a:r>
          </a:p>
          <a:p>
            <a:pPr lvl="1"/>
            <a:r>
              <a:rPr lang="en-US" dirty="0"/>
              <a:t>Restorative margins</a:t>
            </a:r>
          </a:p>
          <a:p>
            <a:pPr lvl="1"/>
            <a:r>
              <a:rPr lang="en-US" dirty="0"/>
              <a:t>History of orthodontics</a:t>
            </a:r>
          </a:p>
        </p:txBody>
      </p:sp>
    </p:spTree>
    <p:extLst>
      <p:ext uri="{BB962C8B-B14F-4D97-AF65-F5344CB8AC3E}">
        <p14:creationId xmlns:p14="http://schemas.microsoft.com/office/powerpoint/2010/main" val="1510589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84F8-2F1D-9E4D-B12A-9966F3CF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Recession types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5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96338-DB69-9E44-8954-91619CA19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1 (RT1)</a:t>
            </a:r>
          </a:p>
          <a:p>
            <a:pPr lvl="1"/>
            <a:r>
              <a:rPr lang="en-US" dirty="0"/>
              <a:t>Recession with no change at interproximal locations</a:t>
            </a:r>
          </a:p>
          <a:p>
            <a:r>
              <a:rPr lang="en-US" dirty="0"/>
              <a:t>Type 2 (RT2)</a:t>
            </a:r>
          </a:p>
          <a:p>
            <a:pPr lvl="1"/>
            <a:r>
              <a:rPr lang="en-US" dirty="0"/>
              <a:t>Recession with some interproximal loss but less than or equal to the straight buccal/facial/lingual/palatal surface</a:t>
            </a:r>
          </a:p>
          <a:p>
            <a:r>
              <a:rPr lang="en-US" dirty="0"/>
              <a:t>Type 3 (RT3)</a:t>
            </a:r>
          </a:p>
          <a:p>
            <a:pPr lvl="1"/>
            <a:r>
              <a:rPr lang="en-US" dirty="0"/>
              <a:t>Recession with interproximal greater than the straight buccal/facial/lingual/palatal surface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401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6EEF-7E2F-4B42-8B1E-E962BF2A7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84DFF-EED9-5B45-B451-CC99693B8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9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45E99-8ACC-D849-8E0B-D98BB9072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93F6A-037B-3342-B9B6-9A6A4213A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1: </a:t>
            </a:r>
            <a:r>
              <a:rPr lang="en-US" dirty="0" err="1"/>
              <a:t>Shinua</a:t>
            </a:r>
            <a:r>
              <a:rPr lang="en-US" dirty="0"/>
              <a:t>, M., et al. Dental plaque-induced gingival conditions. </a:t>
            </a:r>
            <a:r>
              <a:rPr lang="en-US" i="1" dirty="0"/>
              <a:t>Journal of Clinical Periodontology</a:t>
            </a:r>
            <a:r>
              <a:rPr lang="en-US" dirty="0"/>
              <a:t>. 2018. 45.</a:t>
            </a:r>
          </a:p>
          <a:p>
            <a:r>
              <a:rPr lang="en-US" dirty="0"/>
              <a:t>2: </a:t>
            </a:r>
            <a:r>
              <a:rPr lang="en-US" dirty="0" err="1"/>
              <a:t>Tonetti</a:t>
            </a:r>
            <a:r>
              <a:rPr lang="en-US" dirty="0"/>
              <a:t>, M., et al. Staging and grading of periodontitis: Framework and proposal of a new classification and case definition. </a:t>
            </a:r>
            <a:r>
              <a:rPr lang="en-US" i="1" dirty="0"/>
              <a:t>Journal of Periodontology. </a:t>
            </a:r>
            <a:r>
              <a:rPr lang="en-US" dirty="0"/>
              <a:t>2018. 89.</a:t>
            </a:r>
          </a:p>
          <a:p>
            <a:r>
              <a:rPr lang="en-US" dirty="0"/>
              <a:t>3: Lang, N., and </a:t>
            </a:r>
            <a:r>
              <a:rPr lang="en-US" dirty="0" err="1"/>
              <a:t>Bartold</a:t>
            </a:r>
            <a:r>
              <a:rPr lang="en-US" dirty="0"/>
              <a:t>, P., Periodontal health. </a:t>
            </a:r>
            <a:r>
              <a:rPr lang="en-US" i="1" dirty="0"/>
              <a:t>Journal of Clinical Periodontology. </a:t>
            </a:r>
            <a:r>
              <a:rPr lang="en-US" dirty="0"/>
              <a:t>2017. 45. </a:t>
            </a:r>
          </a:p>
          <a:p>
            <a:r>
              <a:rPr lang="en-US" dirty="0"/>
              <a:t>4: Caton, J., et al. A new classification scheme for periodontal and peri-implant diseases and conditions – Introduction and key changes from the 1999 classification. </a:t>
            </a:r>
            <a:r>
              <a:rPr lang="en-US" i="1" dirty="0"/>
              <a:t>Journal of Clinical Periodontology. </a:t>
            </a:r>
            <a:r>
              <a:rPr lang="en-US" dirty="0"/>
              <a:t>2018. 45.</a:t>
            </a:r>
          </a:p>
          <a:p>
            <a:r>
              <a:rPr lang="en-US" dirty="0"/>
              <a:t>5: </a:t>
            </a:r>
            <a:r>
              <a:rPr lang="en-US" dirty="0" err="1"/>
              <a:t>Cortellini</a:t>
            </a:r>
            <a:r>
              <a:rPr lang="en-US" dirty="0"/>
              <a:t>, P., and </a:t>
            </a:r>
            <a:r>
              <a:rPr lang="en-US" dirty="0" err="1"/>
              <a:t>Bissada</a:t>
            </a:r>
            <a:r>
              <a:rPr lang="en-US" dirty="0"/>
              <a:t>, N. Mucogingival conditions in the natural dentition: Narrative review, case definitions, and diagnostic considerations. </a:t>
            </a:r>
            <a:r>
              <a:rPr lang="en-US" i="1" dirty="0"/>
              <a:t>Journal of Clinical Periodontology. </a:t>
            </a:r>
            <a:r>
              <a:rPr lang="en-US" dirty="0"/>
              <a:t>2018. 45.</a:t>
            </a:r>
          </a:p>
          <a:p>
            <a:r>
              <a:rPr lang="en-US" dirty="0"/>
              <a:t>6: Lang, N., et al. Absence of bleeding on probing. An indicator or periodontal stability. </a:t>
            </a:r>
            <a:r>
              <a:rPr lang="en-US" i="1" dirty="0"/>
              <a:t>Journal of Clinical Periodontology. </a:t>
            </a:r>
            <a:r>
              <a:rPr lang="en-US" dirty="0"/>
              <a:t>1994. 17.</a:t>
            </a:r>
          </a:p>
          <a:p>
            <a:r>
              <a:rPr lang="en-US" dirty="0"/>
              <a:t>7: Joss, A., et al. Bleeding on probing. A parameter for monitoring periodontal conditions in clinical practice. </a:t>
            </a:r>
            <a:r>
              <a:rPr lang="en-US" i="1" dirty="0"/>
              <a:t>Journal of Clinical Periodontology. </a:t>
            </a:r>
            <a:r>
              <a:rPr lang="en-US" dirty="0"/>
              <a:t>1994. 21.</a:t>
            </a:r>
          </a:p>
        </p:txBody>
      </p:sp>
    </p:spTree>
    <p:extLst>
      <p:ext uri="{BB962C8B-B14F-4D97-AF65-F5344CB8AC3E}">
        <p14:creationId xmlns:p14="http://schemas.microsoft.com/office/powerpoint/2010/main" val="239324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29550-6BDE-624D-A73A-B1ABCB41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752"/>
            <a:ext cx="10515600" cy="4244495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So let’s set the complexities, sticking points, and intricacies aside and talk about ways to use this framework to better describe and treat our patients.</a:t>
            </a:r>
          </a:p>
        </p:txBody>
      </p:sp>
    </p:spTree>
    <p:extLst>
      <p:ext uri="{BB962C8B-B14F-4D97-AF65-F5344CB8AC3E}">
        <p14:creationId xmlns:p14="http://schemas.microsoft.com/office/powerpoint/2010/main" val="306343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3F9F7-CDB3-4643-B1E1-73514058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AE6A0-1842-BD41-BE80-14D48132C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&amp; thought starters</a:t>
            </a:r>
          </a:p>
        </p:txBody>
      </p:sp>
    </p:spTree>
    <p:extLst>
      <p:ext uri="{BB962C8B-B14F-4D97-AF65-F5344CB8AC3E}">
        <p14:creationId xmlns:p14="http://schemas.microsoft.com/office/powerpoint/2010/main" val="366660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FB2B-F7C6-754A-A630-E4E8DBA0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Probing depths (PDs)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BF8C7-DA8F-C542-AA50-55C3F24C7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standardization of probes.</a:t>
            </a:r>
          </a:p>
          <a:p>
            <a:r>
              <a:rPr lang="en-US" dirty="0"/>
              <a:t>No way to ensure uniform pressure (0.25N is ideal)</a:t>
            </a:r>
          </a:p>
          <a:p>
            <a:endParaRPr lang="en-US" dirty="0"/>
          </a:p>
          <a:p>
            <a:r>
              <a:rPr lang="en-US" dirty="0"/>
              <a:t>”PPD or probing attachment levels alone should not be used as evidence of gingival disease or health.”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430B-DA60-A744-9B74-FBDD2FC8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Bleeding on probing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E51A6-DF97-DE41-84D5-CE99B0C79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indicator of presence of inflammation (at .25 N of pressure).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3</a:t>
            </a:r>
          </a:p>
          <a:p>
            <a:r>
              <a:rPr lang="en-US" dirty="0"/>
              <a:t>Primary parameter for gingivitis.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4</a:t>
            </a:r>
          </a:p>
          <a:p>
            <a:r>
              <a:rPr lang="en-US" dirty="0"/>
              <a:t>Absence of BOP has been shown to be 98-99% predictive of no disease.</a:t>
            </a:r>
            <a:r>
              <a:rPr lang="en-US" baseline="30000" dirty="0">
                <a:solidFill>
                  <a:schemeClr val="bg2">
                    <a:lumMod val="75000"/>
                  </a:schemeClr>
                </a:solidFill>
              </a:rPr>
              <a:t>6,7</a:t>
            </a:r>
          </a:p>
        </p:txBody>
      </p:sp>
    </p:spTree>
    <p:extLst>
      <p:ext uri="{BB962C8B-B14F-4D97-AF65-F5344CB8AC3E}">
        <p14:creationId xmlns:p14="http://schemas.microsoft.com/office/powerpoint/2010/main" val="3407719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nd Dental 1">
      <a:dk1>
        <a:srgbClr val="0D0504"/>
      </a:dk1>
      <a:lt1>
        <a:srgbClr val="F1F1F2"/>
      </a:lt1>
      <a:dk2>
        <a:srgbClr val="3A75A5"/>
      </a:dk2>
      <a:lt2>
        <a:srgbClr val="F1F1F2"/>
      </a:lt2>
      <a:accent1>
        <a:srgbClr val="3A75A5"/>
      </a:accent1>
      <a:accent2>
        <a:srgbClr val="D3E275"/>
      </a:accent2>
      <a:accent3>
        <a:srgbClr val="F3BE53"/>
      </a:accent3>
      <a:accent4>
        <a:srgbClr val="3A75A5"/>
      </a:accent4>
      <a:accent5>
        <a:srgbClr val="D3E275"/>
      </a:accent5>
      <a:accent6>
        <a:srgbClr val="F3BE53"/>
      </a:accent6>
      <a:hlink>
        <a:srgbClr val="D3E275"/>
      </a:hlink>
      <a:folHlink>
        <a:srgbClr val="D3E27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5477</TotalTime>
  <Words>1756</Words>
  <Application>Microsoft Macintosh PowerPoint</Application>
  <PresentationFormat>Widescreen</PresentationFormat>
  <Paragraphs>277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Open Sans</vt:lpstr>
      <vt:lpstr>Open Sans Semibold</vt:lpstr>
      <vt:lpstr>Office Theme</vt:lpstr>
      <vt:lpstr>Functional &amp; clinical application of the 2017 periodontal classification in a general practice setting</vt:lpstr>
      <vt:lpstr>Objectives</vt:lpstr>
      <vt:lpstr>In November of 2017, the American Academy of Periodontology and the European Federation of Periodontology held a joint workshop. They split into four groups that each tackled a single issue and reported their findings as a series of papers in 2018.</vt:lpstr>
      <vt:lpstr>PowerPoint Presentation</vt:lpstr>
      <vt:lpstr>The final result was an academic feat, with ongoing debate and without consensus; not even the individual workgroups agreed with one another.</vt:lpstr>
      <vt:lpstr>So let’s set the complexities, sticking points, and intricacies aside and talk about ways to use this framework to better describe and treat our patients.</vt:lpstr>
      <vt:lpstr>Key concepts</vt:lpstr>
      <vt:lpstr>Probing depths (PDs)</vt:lpstr>
      <vt:lpstr>Bleeding on probing</vt:lpstr>
      <vt:lpstr>Clinical attachment level (CAL)</vt:lpstr>
      <vt:lpstr>Tooth mobility</vt:lpstr>
      <vt:lpstr>‘Once perio, always perio’</vt:lpstr>
      <vt:lpstr>Periodontal health</vt:lpstr>
      <vt:lpstr>What did it use to be?</vt:lpstr>
      <vt:lpstr>Periodontal health on an intact periodontium</vt:lpstr>
      <vt:lpstr>Periodontal health on a reduced priodontium</vt:lpstr>
      <vt:lpstr>PowerPoint Presentation</vt:lpstr>
      <vt:lpstr>Questions?</vt:lpstr>
      <vt:lpstr>Gingivitis</vt:lpstr>
      <vt:lpstr>What did it use to be?</vt:lpstr>
      <vt:lpstr>Gingivitis: universal features1</vt:lpstr>
      <vt:lpstr>Gingivitis: clinical findings1</vt:lpstr>
      <vt:lpstr>Gingivitis: radiographic findings</vt:lpstr>
      <vt:lpstr>Potential modifying factors of plaque induced gingivitis1</vt:lpstr>
      <vt:lpstr>”It is plausible that, since gingival inflammation is a ubiquitous and endemic finding in children and adults worldwide and destruction of the the periodontal attachment apparatus is associated with only a select number of inflamed gingival sites and since this is generally not a painful or functionally destructive state resulting in loss of function, gingival inflammation may not be a disease but a variant of health.” 1</vt:lpstr>
      <vt:lpstr>What is it now?</vt:lpstr>
      <vt:lpstr>Incipient gingivitis</vt:lpstr>
      <vt:lpstr>Questions?</vt:lpstr>
      <vt:lpstr>”…gingival inflammation may be a sufficient cause for destruction of the periodontium but insufficient on its own to cause the disease in all people.” 1</vt:lpstr>
      <vt:lpstr>Periodontitis</vt:lpstr>
      <vt:lpstr>3 forms2</vt:lpstr>
      <vt:lpstr>What did it use to be?</vt:lpstr>
      <vt:lpstr>Periodontitis: case definition2</vt:lpstr>
      <vt:lpstr>Periodontitis: clinical findings2</vt:lpstr>
      <vt:lpstr>Periodontitis: radiographic findings</vt:lpstr>
      <vt:lpstr>What now?</vt:lpstr>
      <vt:lpstr>Staging periodontal disease2</vt:lpstr>
      <vt:lpstr>Staging</vt:lpstr>
      <vt:lpstr>Location and extent</vt:lpstr>
      <vt:lpstr>Grading periodontal disease2</vt:lpstr>
      <vt:lpstr>Grade modifiers2</vt:lpstr>
      <vt:lpstr>PowerPoint Presentation</vt:lpstr>
      <vt:lpstr>PowerPoint Presentation</vt:lpstr>
      <vt:lpstr>Questions?</vt:lpstr>
      <vt:lpstr>Dental implants</vt:lpstr>
      <vt:lpstr>Peri-implant diseases4</vt:lpstr>
      <vt:lpstr>Peri-implant health4</vt:lpstr>
      <vt:lpstr>Peri-implant mucositis4</vt:lpstr>
      <vt:lpstr>Peri-implantitis4</vt:lpstr>
      <vt:lpstr>Questions?</vt:lpstr>
      <vt:lpstr>Recession</vt:lpstr>
      <vt:lpstr>Recession facts </vt:lpstr>
      <vt:lpstr>Recession types5 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Stevenson, Andrew R</dc:creator>
  <cp:lastModifiedBy>A. Stevenson D.D.S.</cp:lastModifiedBy>
  <cp:revision>94</cp:revision>
  <dcterms:created xsi:type="dcterms:W3CDTF">2016-03-22T01:10:57Z</dcterms:created>
  <dcterms:modified xsi:type="dcterms:W3CDTF">2026-03-09T19:25:57Z</dcterms:modified>
</cp:coreProperties>
</file>